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3008" r:id="rId4"/>
    <p:sldId id="3009" r:id="rId5"/>
    <p:sldId id="3011" r:id="rId6"/>
    <p:sldId id="3010" r:id="rId7"/>
    <p:sldId id="2997" r:id="rId8"/>
    <p:sldId id="3012" r:id="rId9"/>
    <p:sldId id="3005" r:id="rId10"/>
    <p:sldId id="3001" r:id="rId11"/>
    <p:sldId id="2996" r:id="rId12"/>
    <p:sldId id="3000" r:id="rId13"/>
    <p:sldId id="3004" r:id="rId14"/>
    <p:sldId id="3007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D781094-9AD1-4EBB-9BD3-9C465924CE29}">
          <p14:sldIdLst>
            <p14:sldId id="257"/>
            <p14:sldId id="258"/>
            <p14:sldId id="3008"/>
            <p14:sldId id="3009"/>
            <p14:sldId id="3011"/>
            <p14:sldId id="3010"/>
            <p14:sldId id="2997"/>
            <p14:sldId id="3012"/>
            <p14:sldId id="3005"/>
            <p14:sldId id="3001"/>
            <p14:sldId id="2996"/>
            <p14:sldId id="3000"/>
            <p14:sldId id="3004"/>
            <p14:sldId id="3007"/>
          </p14:sldIdLst>
        </p14:section>
        <p14:section name="Oddíl bez názvu" id="{316D5729-9E2D-43F0-9384-FDA3FB99E8B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selý Zdeněk Mgr." initials="KZM" lastIdx="4" clrIdx="0">
    <p:extLst>
      <p:ext uri="{19B8F6BF-5375-455C-9EA6-DF929625EA0E}">
        <p15:presenceInfo xmlns:p15="http://schemas.microsoft.com/office/powerpoint/2012/main" userId="S::kyselyz@mzcr.cz::e6a1abba-87fa-4d0d-8be7-ec655e9b7069" providerId="AD"/>
      </p:ext>
    </p:extLst>
  </p:cmAuthor>
  <p:cmAuthor id="2" name="Pecha, Ondrej" initials="PO" lastIdx="1" clrIdx="1">
    <p:extLst>
      <p:ext uri="{19B8F6BF-5375-455C-9EA6-DF929625EA0E}">
        <p15:presenceInfo xmlns:p15="http://schemas.microsoft.com/office/powerpoint/2012/main" userId="S-1-5-21-1963019325-3672000043-499209199-1282" providerId="AD"/>
      </p:ext>
    </p:extLst>
  </p:cmAuthor>
  <p:cmAuthor id="3" name="Kotěšovec Tomáš Mgr." initials="KTM" lastIdx="1" clrIdx="2">
    <p:extLst>
      <p:ext uri="{19B8F6BF-5375-455C-9EA6-DF929625EA0E}">
        <p15:presenceInfo xmlns:p15="http://schemas.microsoft.com/office/powerpoint/2012/main" userId="S::kotesovect@mzcr.cz::d774d533-624b-4658-8cce-4b4b9cb6d41f" providerId="AD"/>
      </p:ext>
    </p:extLst>
  </p:cmAuthor>
  <p:cmAuthor id="4" name="Fošum Matyáš Mgr." initials="FMM" lastIdx="5" clrIdx="3">
    <p:extLst>
      <p:ext uri="{19B8F6BF-5375-455C-9EA6-DF929625EA0E}">
        <p15:presenceInfo xmlns:p15="http://schemas.microsoft.com/office/powerpoint/2012/main" userId="S::fosump@mzcr.cz::705583b8-07ce-4c02-8efd-cc8509d3cc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D61"/>
    <a:srgbClr val="D9E2F3"/>
    <a:srgbClr val="0099FF"/>
    <a:srgbClr val="CFDEED"/>
    <a:srgbClr val="4472C4"/>
    <a:srgbClr val="3399FF"/>
    <a:srgbClr val="F2F2F2"/>
    <a:srgbClr val="66CCFF"/>
    <a:srgbClr val="00FF00"/>
    <a:srgbClr val="D3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2" autoAdjust="0"/>
    <p:restoredTop sz="90767" autoAdjust="0"/>
  </p:normalViewPr>
  <p:slideViewPr>
    <p:cSldViewPr snapToGrid="0">
      <p:cViewPr varScale="1">
        <p:scale>
          <a:sx n="106" d="100"/>
          <a:sy n="106" d="100"/>
        </p:scale>
        <p:origin x="1224" y="96"/>
      </p:cViewPr>
      <p:guideLst>
        <p:guide orient="horz" pos="123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05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9F8F9534-E31E-47A6-B3B5-39567348889D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13B4F48-45DA-4A93-94D7-4559DBB1A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7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5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4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4EC56048-479B-4CB1-B677-16A8618B9DB7}"/>
              </a:ext>
            </a:extLst>
          </p:cNvPr>
          <p:cNvSpPr/>
          <p:nvPr userDrawn="1"/>
        </p:nvSpPr>
        <p:spPr>
          <a:xfrm>
            <a:off x="-2154" y="5761783"/>
            <a:ext cx="12192000" cy="10962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xmlns="" id="{52EB2EA6-5A78-4E85-AE4C-221CA83B8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4755"/>
            <a:ext cx="9144000" cy="1071549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Hlavní nadpis prezentace</a:t>
            </a:r>
          </a:p>
        </p:txBody>
      </p:sp>
      <p:sp>
        <p:nvSpPr>
          <p:cNvPr id="20" name="Podnadpis 2">
            <a:extLst>
              <a:ext uri="{FF2B5EF4-FFF2-40B4-BE49-F238E27FC236}">
                <a16:creationId xmlns:a16="http://schemas.microsoft.com/office/drawing/2014/main" xmlns="" id="{070F9525-D336-4269-AB65-F312FD83E2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51604"/>
            <a:ext cx="9144000" cy="107154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xmlns="" id="{9C6DB8DB-B4CE-44F2-A1F7-0115BA3B53A2}"/>
              </a:ext>
            </a:extLst>
          </p:cNvPr>
          <p:cNvCxnSpPr/>
          <p:nvPr userDrawn="1"/>
        </p:nvCxnSpPr>
        <p:spPr>
          <a:xfrm>
            <a:off x="20409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xmlns="" id="{A3FF7D14-88C2-4766-B102-07A71872BC84}"/>
              </a:ext>
            </a:extLst>
          </p:cNvPr>
          <p:cNvCxnSpPr/>
          <p:nvPr userDrawn="1"/>
        </p:nvCxnSpPr>
        <p:spPr>
          <a:xfrm>
            <a:off x="7264966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7C1E084-43DA-4F32-BC38-0A779DDC36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332066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Grafický objekt 15">
            <a:extLst>
              <a:ext uri="{FF2B5EF4-FFF2-40B4-BE49-F238E27FC236}">
                <a16:creationId xmlns:a16="http://schemas.microsoft.com/office/drawing/2014/main" xmlns="" id="{2E38FE36-8704-4B15-B3ED-B5C034568E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4" name="Grafický objekt 3">
            <a:extLst>
              <a:ext uri="{FF2B5EF4-FFF2-40B4-BE49-F238E27FC236}">
                <a16:creationId xmlns:a16="http://schemas.microsoft.com/office/drawing/2014/main" xmlns="" id="{48260FB5-167E-9443-AE69-16DC60C783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8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xmlns="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xmlns="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xmlns="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xmlns="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xmlns="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xmlns="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xmlns="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76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 userDrawn="1">
          <p15:clr>
            <a:srgbClr val="FBAE40"/>
          </p15:clr>
        </p15:guide>
        <p15:guide id="2" pos="758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xmlns="" id="{6BECE3A1-9B13-4F1D-A61E-AF2067EC3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xmlns="" id="{49F50076-713F-4EFA-BEB6-E92A7CA2E9D8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xmlns="" id="{91C1F1F5-9E1B-45D1-B8A7-385438BD57F0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5110A526-5ED1-4270-B431-200E8EA05C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E07EC997-097D-4BDE-970B-3BD77460A79F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xmlns="" id="{20E63B92-56D5-F945-8613-CB3F227EB275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21" name="Grafický objekt 20">
              <a:extLst>
                <a:ext uri="{FF2B5EF4-FFF2-40B4-BE49-F238E27FC236}">
                  <a16:creationId xmlns:a16="http://schemas.microsoft.com/office/drawing/2014/main" xmlns="" id="{8251C239-9A82-3C4F-8A6F-8FDEBACFEF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2" name="Grafický objekt 21">
              <a:extLst>
                <a:ext uri="{FF2B5EF4-FFF2-40B4-BE49-F238E27FC236}">
                  <a16:creationId xmlns:a16="http://schemas.microsoft.com/office/drawing/2014/main" xmlns="" id="{D9D13083-7433-7A41-9812-10A926FB1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413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77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B6EE3335-4CFA-4F78-ACC9-DCDA0C61E0E3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xmlns="" id="{B4AA1ACA-170D-42E8-8323-B664F9958C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xmlns="" id="{3E1FB666-EF45-45A1-80A5-B759B741F8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206028A-BD57-470C-9B71-297203A578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xmlns="" id="{9500876C-494A-AE40-BB68-202F9D2E43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xmlns="" id="{17B44333-A92B-1F45-947C-508903C71A1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E4590B06-0543-4571-8850-63C8D7437710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939BFE6-5AA9-48F7-9C79-C28DD31BA5CC}"/>
              </a:ext>
            </a:extLst>
          </p:cNvPr>
          <p:cNvSpPr/>
          <p:nvPr userDrawn="1"/>
        </p:nvSpPr>
        <p:spPr>
          <a:xfrm>
            <a:off x="4221769" y="4075589"/>
            <a:ext cx="3748462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cs-CZ" sz="28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covidneversleeps</a:t>
            </a:r>
            <a:endParaRPr kumimoji="0" lang="cs-CZ" sz="28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6E93BC90-CA18-4B4A-BD99-CD309B767F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A9EE4D8D-F381-054C-B05F-C0F073A786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xmlns="" id="{4E187FAC-8385-4A41-BD8D-043AE215E17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3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5C89DC-FAD9-4B75-BDD4-88E37E7A7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342D0BC-D9B0-4A5B-BA1F-76E11B134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A7DF5C0-C1BC-4E11-88D2-73204C90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5528-9707-47B2-8E39-CF5316D7339C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ED37167-4637-48E6-A156-2840BB6D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5CEFC94-E4D8-4331-89FB-294B5B4A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9F16-FC54-469A-8D48-E054EE0299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49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E29F1E6-ED0B-46BA-8E34-71ED3EB5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438496F-B824-41C1-AA93-D9881432A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4256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1" r:id="rId4"/>
    <p:sldLayoutId id="2147483658" r:id="rId5"/>
    <p:sldLayoutId id="2147483662" r:id="rId6"/>
    <p:sldLayoutId id="2147483663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oronavirus.mzcr.cz/informace-k-moznostem-testovani-zamestnancu-spolecnosti-sidlicich-v-cr-na-pritomnost-onemocneni-covid-19-prostrednictvim-poc-antigennich-testu-hrazenych-z-verejneho-zdravotniho-pojisteni/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www.mpo.cz/cz/rozcestnik/informace-o-koronavirus/pruvodce-testovanim-ve-firmach--25980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://www.koronavirus.mzcr.cz/" TargetMode="External"/><Relationship Id="rId10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zp.cz/C1257458002F0DC7/cz/odpad_samotesty_metodika/$FILE/OODP-Sdeleni_MZP_Zarazeni_odpadu_samotesty-25022021.pdf" TargetMode="External"/><Relationship Id="rId9" Type="http://schemas.openxmlformats.org/officeDocument/2006/relationships/hyperlink" Target="https://media.vzpstatic.cz/media/Default/dokumenty/covid-19/organizacni-opatreni_54_2020-celoplosne-ag-testovani-aktualizace-iii.pd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testovani_covid@vzp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koronavirus.mzcr.cz/wp-content/uploads/2020/12/AG-test-v%C3%BDsledky_NEG_1412.pdf" TargetMode="External"/><Relationship Id="rId2" Type="http://schemas.openxmlformats.org/officeDocument/2006/relationships/hyperlink" Target="https://koronavirus.mzcr.cz/wp-content/uploads/2020/12/Algoritmus-pou%C5%BEit%C3%AD-a-interpretace-antigenn%C3%ADho-testu-v-detekci-nemoci-covid-19-pro-dobrovoln%C3%A9-testov%C3%A1n%C3%AD-ob%C4%8Dan%C5%AF-%C4%8C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oronavirus.mzcr.cz/wp-content/uploads/2021/02/Potvrzen%C3%AD_CZ_EN_antigenn%C3%AD-testy_26022021.pdf" TargetMode="External"/><Relationship Id="rId4" Type="http://schemas.openxmlformats.org/officeDocument/2006/relationships/hyperlink" Target="https://koronavirus.mzcr.cz/wp-content/uploads/2020/12/AG-test-v%C3%BDsledky_POZ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stanovisko-narodniho-referencniho-centra-pro-hygienu-pudy-a-3" TargetMode="External"/><Relationship Id="rId2" Type="http://schemas.openxmlformats.org/officeDocument/2006/relationships/hyperlink" Target="http://www.szu.cz/tema/zivotni-prostredi/odpady-ze-zdravotnickych-zariz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zp.cz/cz/nakladani_s_odpady_zdravotnictvi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p.cz/C1257458002F0DC7/cz/odpad_samotesty_metodika/$FILE/OODP-Sdeleni_MZP_Zarazeni_odpadu_samotesty-2502202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s://www.mzp.cz/cz/odpad_samotesty_metodik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po.cz/cz/rozcestnik/informace-o-koronavirus/pruvodce-testovanim-ve-firmach--259808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délník 65"/>
          <p:cNvSpPr/>
          <p:nvPr/>
        </p:nvSpPr>
        <p:spPr>
          <a:xfrm>
            <a:off x="19941" y="5346544"/>
            <a:ext cx="12192000" cy="109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xmlns="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antigenními testy s možností </a:t>
            </a:r>
            <a:r>
              <a:rPr lang="cs-CZ" sz="2000" dirty="0" err="1"/>
              <a:t>samotestování</a:t>
            </a:r>
            <a:r>
              <a:rPr lang="cs-CZ" sz="2000" dirty="0"/>
              <a:t>  a konfirmací metodou RT-PCR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732067" y="1174387"/>
            <a:ext cx="329447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SAMOTESTOVÁNÍ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88196" y="1174387"/>
            <a:ext cx="52149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TESTOVÁNÍ POSKYTOVATELI ZDRAVOTNÍCH SLUŽEB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87183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Poskytovatel PLS </a:t>
            </a:r>
          </a:p>
          <a:p>
            <a:pPr algn="ctr"/>
            <a:r>
              <a:rPr lang="cs-CZ" sz="900" dirty="0"/>
              <a:t>(závodní lékař)*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5732068" y="3039305"/>
            <a:ext cx="329447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b="1" dirty="0"/>
              <a:t>Firma nakoupí </a:t>
            </a:r>
            <a:r>
              <a:rPr lang="cs-CZ" sz="900" b="1" dirty="0" err="1"/>
              <a:t>samotestovací</a:t>
            </a:r>
            <a:r>
              <a:rPr lang="cs-CZ" sz="900" b="1" dirty="0"/>
              <a:t> sady a poskytne je zaměstnancům ** (firma není napojena na ISIN).  S použitými testy se naloží podle metodického sdělení</a:t>
            </a:r>
          </a:p>
          <a:p>
            <a:pPr algn="ctr"/>
            <a:r>
              <a:rPr lang="cs-CZ" sz="900" b="1" dirty="0"/>
              <a:t> MŽP – </a:t>
            </a:r>
            <a:r>
              <a:rPr lang="pl-PL" sz="900" b="1" dirty="0">
                <a:hlinkClick r:id="rId4"/>
              </a:rPr>
              <a:t>zde</a:t>
            </a:r>
            <a:r>
              <a:rPr lang="cs-CZ" sz="900" b="1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8378" y="5484111"/>
            <a:ext cx="1818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/>
              <a:t>* každý subjekt, který provádí testování musí mít zajištěn přístup k databázi ISIN </a:t>
            </a:r>
            <a:br>
              <a:rPr lang="cs-CZ" sz="800" dirty="0"/>
            </a:br>
            <a:r>
              <a:rPr lang="cs-CZ" sz="800" dirty="0"/>
              <a:t>(viz </a:t>
            </a:r>
            <a:r>
              <a:rPr lang="cs-CZ" sz="800" b="1" dirty="0">
                <a:hlinkClick r:id="rId5"/>
              </a:rPr>
              <a:t>www.koronavirus.mzcr.cz</a:t>
            </a:r>
            <a:r>
              <a:rPr lang="cs-CZ" sz="800" dirty="0"/>
              <a:t>) </a:t>
            </a: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xmlns="" id="{7763A8B1-6C45-470A-A6F0-D2B698E3AA76}"/>
              </a:ext>
            </a:extLst>
          </p:cNvPr>
          <p:cNvSpPr/>
          <p:nvPr/>
        </p:nvSpPr>
        <p:spPr>
          <a:xfrm>
            <a:off x="3070255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Antigenní odběrové centrum*</a:t>
            </a:r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xmlns="" id="{BEB5B1B8-C94A-481D-8400-4C2E36A0AE09}"/>
              </a:ext>
            </a:extLst>
          </p:cNvPr>
          <p:cNvSpPr/>
          <p:nvPr/>
        </p:nvSpPr>
        <p:spPr>
          <a:xfrm>
            <a:off x="4351148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Ordinace dalšího poskytovatele zdravotních služeb provádějící antigenní testování*</a:t>
            </a:r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xmlns="" id="{B353A255-8B26-48B8-BC8E-79F89EF48CD0}"/>
              </a:ext>
            </a:extLst>
          </p:cNvPr>
          <p:cNvSpPr/>
          <p:nvPr/>
        </p:nvSpPr>
        <p:spPr>
          <a:xfrm>
            <a:off x="5722382" y="4107380"/>
            <a:ext cx="3313843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dirty="0"/>
              <a:t>Zaměstnanec se bezodkladně elektronicky </a:t>
            </a:r>
            <a:r>
              <a:rPr lang="cs-CZ" sz="900" b="1" dirty="0"/>
              <a:t>spojí s registrujícím poskytovatelem zdravotních služeb (praktickým lékařem, popř. lékařem pro děti a dorost ***,</a:t>
            </a:r>
            <a:r>
              <a:rPr lang="cs-CZ" sz="900" dirty="0"/>
              <a:t> který rozhodne o konfirmačním RT-PCT testu a vystaví žádanku v ISIN.</a:t>
            </a:r>
          </a:p>
          <a:p>
            <a:pPr algn="ctr"/>
            <a:r>
              <a:rPr lang="cs-CZ" sz="900" dirty="0"/>
              <a:t>Zaměstnanec je povinen se konfirmačnímu testu podrobit.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xmlns="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xmlns="" id="{46E098ED-2532-4B89-ADBF-BBFBD6278036}"/>
              </a:ext>
            </a:extLst>
          </p:cNvPr>
          <p:cNvSpPr/>
          <p:nvPr/>
        </p:nvSpPr>
        <p:spPr>
          <a:xfrm>
            <a:off x="5878244" y="5486926"/>
            <a:ext cx="6011162" cy="8317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  <a:endParaRPr lang="cs-CZ" sz="900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227" y="1678045"/>
            <a:ext cx="5213444" cy="80985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>
                <a:solidFill>
                  <a:schemeClr val="tx1"/>
                </a:solidFill>
                <a:ea typeface="Courier New" panose="02070309020205020404" pitchFamily="49" charset="0"/>
              </a:rPr>
              <a:t>poskytovatelů zdravotních služeb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(dále jen „</a:t>
            </a:r>
            <a:r>
              <a:rPr lang="cs-CZ" sz="1200" dirty="0" err="1">
                <a:solidFill>
                  <a:schemeClr val="tx1"/>
                </a:solidFill>
                <a:ea typeface="Courier New" panose="02070309020205020404" pitchFamily="49" charset="0"/>
              </a:rPr>
              <a:t>v.z.p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.“) - základní fond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568076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>
                <a:ea typeface="Courier New" panose="02070309020205020404" pitchFamily="49" charset="0"/>
              </a:rPr>
              <a:t>Smlouva s externím poskytovatelem zdravotních služeb*</a:t>
            </a:r>
          </a:p>
        </p:txBody>
      </p:sp>
      <p:sp>
        <p:nvSpPr>
          <p:cNvPr id="50" name="Šipka doprava 49"/>
          <p:cNvSpPr/>
          <p:nvPr/>
        </p:nvSpPr>
        <p:spPr>
          <a:xfrm rot="16200000" flipH="1">
            <a:off x="1963365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4" name="Šipka doprava 53"/>
          <p:cNvSpPr/>
          <p:nvPr/>
        </p:nvSpPr>
        <p:spPr>
          <a:xfrm rot="16200000" flipH="1">
            <a:off x="655437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1330075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8" name="Šipka doprava 57"/>
          <p:cNvSpPr/>
          <p:nvPr/>
        </p:nvSpPr>
        <p:spPr>
          <a:xfrm rot="16200000" flipH="1">
            <a:off x="4200109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0" name="Šipka doprava 59"/>
          <p:cNvSpPr/>
          <p:nvPr/>
        </p:nvSpPr>
        <p:spPr>
          <a:xfrm rot="16200000" flipH="1">
            <a:off x="4787903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1" name="Šipka doprava 60"/>
          <p:cNvSpPr/>
          <p:nvPr/>
        </p:nvSpPr>
        <p:spPr>
          <a:xfrm rot="16200000" flipH="1">
            <a:off x="3479975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4" name="Obdélník 63"/>
          <p:cNvSpPr/>
          <p:nvPr/>
        </p:nvSpPr>
        <p:spPr>
          <a:xfrm>
            <a:off x="5732068" y="1670786"/>
            <a:ext cx="3294471" cy="9527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 err="1">
                <a:solidFill>
                  <a:schemeClr val="tx1"/>
                </a:solidFill>
                <a:ea typeface="Courier New" panose="02070309020205020404" pitchFamily="49" charset="0"/>
              </a:rPr>
              <a:t>samotestování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 (fond prevence)</a:t>
            </a:r>
          </a:p>
        </p:txBody>
      </p:sp>
      <p:sp>
        <p:nvSpPr>
          <p:cNvPr id="65" name="Šipka doprava 64"/>
          <p:cNvSpPr/>
          <p:nvPr/>
        </p:nvSpPr>
        <p:spPr>
          <a:xfrm rot="16200000" flipH="1">
            <a:off x="7196047" y="2674703"/>
            <a:ext cx="366512" cy="315839"/>
          </a:xfrm>
          <a:prstGeom prst="rightArrow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" name="Obdélník 5"/>
          <p:cNvSpPr/>
          <p:nvPr/>
        </p:nvSpPr>
        <p:spPr>
          <a:xfrm>
            <a:off x="2124402" y="5484111"/>
            <a:ext cx="18960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 Výše příspěvku na 1 zaměstnance bude nastavena ve výši skutečně uplatněných nákladů na pořízení </a:t>
            </a:r>
            <a:r>
              <a:rPr lang="cs-CZ" sz="800" dirty="0" err="1"/>
              <a:t>samoodběrového</a:t>
            </a:r>
            <a:r>
              <a:rPr lang="cs-CZ" sz="800" dirty="0"/>
              <a:t> testu, maximálně však 4×60 Kč (až 240 Kč) za měsíc</a:t>
            </a:r>
          </a:p>
        </p:txBody>
      </p:sp>
      <p:sp>
        <p:nvSpPr>
          <p:cNvPr id="7" name="Obdélník 6"/>
          <p:cNvSpPr/>
          <p:nvPr/>
        </p:nvSpPr>
        <p:spPr>
          <a:xfrm>
            <a:off x="4058528" y="5484111"/>
            <a:ext cx="17372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*** V případě, že zaměstnanec nemůže uvědomit registrujícího poskytovatele zdravotních služeb je povinen kontaktovat jiného poskytovatele zdravotních služeb, popř. místně příslušný orgán ochrany veřejného zdraví (KHS).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9242805" y="1174387"/>
            <a:ext cx="2949195" cy="40975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xmlns="" id="{C6B31489-7CE6-40A2-880C-C9EADF7D906D}"/>
              </a:ext>
            </a:extLst>
          </p:cNvPr>
          <p:cNvSpPr txBox="1"/>
          <p:nvPr/>
        </p:nvSpPr>
        <p:spPr>
          <a:xfrm>
            <a:off x="9321583" y="1249007"/>
            <a:ext cx="2655988" cy="2754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900" dirty="0"/>
              <a:t>Postup, jak od 1. března 2021 testovat antigenními testy s úhradou z </a:t>
            </a:r>
            <a:r>
              <a:rPr lang="cs-CZ" sz="900" dirty="0" err="1"/>
              <a:t>v.z.p</a:t>
            </a:r>
            <a:r>
              <a:rPr lang="cs-CZ" sz="900" dirty="0"/>
              <a:t>., včetně postupu pro OSVČ bez zaměstnanců naleznete </a:t>
            </a:r>
            <a:r>
              <a:rPr lang="cs-CZ" sz="900" b="1" dirty="0">
                <a:hlinkClick r:id="rId7"/>
              </a:rPr>
              <a:t>zde</a:t>
            </a:r>
            <a:r>
              <a:rPr lang="cs-CZ" sz="900" dirty="0"/>
              <a:t>. 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Informace k možnostem testování zaměstnanců firem prostřednictvím antigenních testů naleznete </a:t>
            </a:r>
            <a:r>
              <a:rPr lang="cs-CZ" sz="900" b="1" dirty="0">
                <a:hlinkClick r:id="rId8"/>
              </a:rPr>
              <a:t>zde</a:t>
            </a:r>
            <a:r>
              <a:rPr lang="cs-CZ" sz="9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Vykazování a úhrady </a:t>
            </a:r>
            <a:r>
              <a:rPr lang="cs-CZ" sz="900" dirty="0" err="1"/>
              <a:t>ag</a:t>
            </a:r>
            <a:r>
              <a:rPr lang="cs-CZ" sz="900" dirty="0"/>
              <a:t>. testování z </a:t>
            </a:r>
            <a:r>
              <a:rPr lang="cs-CZ" sz="900" dirty="0" err="1"/>
              <a:t>v.z.p</a:t>
            </a:r>
            <a:r>
              <a:rPr lang="cs-CZ" sz="900" dirty="0"/>
              <a:t>. jsou blíže uvedeny </a:t>
            </a:r>
            <a:r>
              <a:rPr lang="cs-CZ" sz="900" b="1" dirty="0">
                <a:hlinkClick r:id="rId9"/>
              </a:rPr>
              <a:t>zde</a:t>
            </a:r>
            <a:r>
              <a:rPr lang="cs-CZ" sz="900" dirty="0"/>
              <a:t>. 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Pokud testování probíhá mimo zdravotnické zařízení, musí mít poskytovatel oprávnění dle §11a zákona č. 372/2011 Sb.  (Výjimka PL a mobilní odběrový tým)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b="1" dirty="0">
                <a:hlinkClick r:id="rId10"/>
              </a:rPr>
              <a:t>zde</a:t>
            </a:r>
            <a:r>
              <a:rPr lang="cs-CZ" sz="900" dirty="0"/>
              <a:t> (</a:t>
            </a:r>
            <a:r>
              <a:rPr lang="cs-CZ" sz="900" u="sng" dirty="0"/>
              <a:t>seznam antigenních testů možných pro </a:t>
            </a:r>
            <a:r>
              <a:rPr lang="cs-CZ" sz="900" u="sng" dirty="0" err="1"/>
              <a:t>samotestování</a:t>
            </a:r>
            <a:r>
              <a:rPr lang="cs-CZ" sz="900" dirty="0"/>
              <a:t>). </a:t>
            </a:r>
          </a:p>
        </p:txBody>
      </p:sp>
      <p:sp>
        <p:nvSpPr>
          <p:cNvPr id="2" name="Obdélník 1"/>
          <p:cNvSpPr/>
          <p:nvPr/>
        </p:nvSpPr>
        <p:spPr>
          <a:xfrm>
            <a:off x="9411939" y="4166258"/>
            <a:ext cx="2477467" cy="96844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dirty="0">
                <a:solidFill>
                  <a:schemeClr val="bg1"/>
                </a:solidFill>
              </a:rPr>
              <a:t>Antigenní testování hrazené z </a:t>
            </a:r>
            <a:r>
              <a:rPr lang="cs-CZ" sz="1050" dirty="0" err="1">
                <a:solidFill>
                  <a:schemeClr val="bg1"/>
                </a:solidFill>
              </a:rPr>
              <a:t>v.z.p</a:t>
            </a:r>
            <a:r>
              <a:rPr lang="cs-CZ" sz="1050" dirty="0">
                <a:solidFill>
                  <a:schemeClr val="bg1"/>
                </a:solidFill>
              </a:rPr>
              <a:t>. poskytované pojištěncům zdravotní pojišťovny je možné v souladu s Mimořádným opatřením MZ ČR provádět </a:t>
            </a:r>
            <a:r>
              <a:rPr lang="cs-CZ" sz="1050" b="1" dirty="0">
                <a:solidFill>
                  <a:schemeClr val="bg1"/>
                </a:solidFill>
              </a:rPr>
              <a:t>1 krát za 3 dny</a:t>
            </a:r>
            <a:r>
              <a:rPr lang="cs-CZ" sz="105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Obdélník 7"/>
          <p:cNvSpPr/>
          <p:nvPr/>
        </p:nvSpPr>
        <p:spPr>
          <a:xfrm>
            <a:off x="300026" y="3042978"/>
            <a:ext cx="2432893" cy="5099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firmě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3074455" y="3034663"/>
            <a:ext cx="2435944" cy="512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mimo firmu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7208730" y="3730031"/>
            <a:ext cx="326705" cy="379122"/>
            <a:chOff x="187103" y="3445283"/>
            <a:chExt cx="494996" cy="574414"/>
          </a:xfrm>
        </p:grpSpPr>
        <p:sp>
          <p:nvSpPr>
            <p:cNvPr id="71" name="Šipka doprava 70"/>
            <p:cNvSpPr/>
            <p:nvPr/>
          </p:nvSpPr>
          <p:spPr>
            <a:xfrm rot="16200000" flipH="1">
              <a:off x="147394" y="3484993"/>
              <a:ext cx="574413" cy="494996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sz="1000" b="1" dirty="0"/>
            </a:p>
          </p:txBody>
        </p:sp>
        <p:sp>
          <p:nvSpPr>
            <p:cNvPr id="72" name="Obdélník 71"/>
            <p:cNvSpPr/>
            <p:nvPr/>
          </p:nvSpPr>
          <p:spPr>
            <a:xfrm>
              <a:off x="209176" y="3445283"/>
              <a:ext cx="450850" cy="2476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s-CZ" sz="1000" b="1" dirty="0" err="1"/>
                <a:t>Ag</a:t>
              </a:r>
              <a:r>
                <a:rPr lang="cs-CZ" sz="1000" b="1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48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48856" y="896493"/>
            <a:ext cx="10497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Závodní lékař - poskytovatel pracovnělékařských služeb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poskytovatel již má uzavřenu smlouvu v </a:t>
            </a:r>
            <a:r>
              <a:rPr lang="cs-CZ" sz="1600" b="1" dirty="0" err="1"/>
              <a:t>odb</a:t>
            </a:r>
            <a:r>
              <a:rPr lang="cs-CZ" sz="1600" b="1" dirty="0"/>
              <a:t>. 001 </a:t>
            </a:r>
            <a:r>
              <a:rPr lang="cs-CZ" sz="1600" dirty="0"/>
              <a:t>– všeobecné praktické lékařství nebo v </a:t>
            </a:r>
            <a:r>
              <a:rPr lang="cs-CZ" sz="1600" dirty="0" err="1"/>
              <a:t>odb</a:t>
            </a:r>
            <a:r>
              <a:rPr lang="cs-CZ" sz="1600" dirty="0"/>
              <a:t>. 401 - pracovní lékařství (pokud nemá ordinaci v areálu firmy, tak požádá dle zákona o zdravotních službách o povolení o nové místo poskytovaní zdravotních služeb mimo ZZ).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nebo poskytovatel nemá se zdravotními pojišťovnami uzavřenu žádnou smlouvu. V souladu s organizačním opatřením VZP č. </a:t>
            </a:r>
            <a:r>
              <a:rPr lang="cs-CZ" sz="1600" b="1" dirty="0"/>
              <a:t>54/2020 požádá pro potřeby úhrady o přidělení nesmluvního identifikačního čísla zařízení (IČZ) na emailové adrese VZP ČR </a:t>
            </a:r>
            <a:r>
              <a:rPr lang="cs-CZ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testovani_covid@vzp.cz</a:t>
            </a:r>
            <a:r>
              <a:rPr lang="cs-CZ" sz="1600" u="sng" dirty="0"/>
              <a:t> </a:t>
            </a:r>
          </a:p>
          <a:p>
            <a:pPr algn="just"/>
            <a:endParaRPr lang="cs-CZ" sz="16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2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Smlouva s externím poskytovatelem zdravotních služeb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Smluvní externí poskytovatel zdravotních služeb, který má odbornost k provádění </a:t>
            </a:r>
            <a:r>
              <a:rPr lang="cs-CZ" sz="1600" dirty="0" err="1"/>
              <a:t>Ag</a:t>
            </a:r>
            <a:r>
              <a:rPr lang="cs-CZ" sz="1600" dirty="0"/>
              <a:t> testů, zajistí pro zaměstnavatele testování zaměstnanců přímo v provozovně firmy.</a:t>
            </a: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9E3D935C-9CEE-414A-A458-5BDF0E960AA5}"/>
              </a:ext>
            </a:extLst>
          </p:cNvPr>
          <p:cNvSpPr txBox="1"/>
          <p:nvPr/>
        </p:nvSpPr>
        <p:spPr>
          <a:xfrm>
            <a:off x="148856" y="4204642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16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Úhrada bude provedena z </a:t>
            </a:r>
            <a:r>
              <a:rPr lang="cs-CZ" sz="1600" dirty="0" err="1"/>
              <a:t>v.z.p</a:t>
            </a:r>
            <a:r>
              <a:rPr lang="cs-CZ" sz="1600" dirty="0"/>
              <a:t>. prostřednictvím </a:t>
            </a:r>
            <a:r>
              <a:rPr lang="cs-CZ" sz="1600" b="1" dirty="0"/>
              <a:t>výkonu 99949 </a:t>
            </a:r>
            <a:r>
              <a:rPr lang="cs-CZ" sz="1600" dirty="0"/>
              <a:t>– </a:t>
            </a:r>
            <a:r>
              <a:rPr lang="cs-CZ" sz="16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600" b="1" dirty="0"/>
              <a:t>1 krát za 3 dny</a:t>
            </a:r>
            <a:r>
              <a:rPr lang="cs-CZ" sz="1600" dirty="0"/>
              <a:t>. </a:t>
            </a:r>
            <a:endParaRPr lang="cs-CZ" sz="16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BEC2B36-079E-45B7-AA32-787885640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85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11533" y="1612164"/>
            <a:ext cx="104973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ve státem a zdravotními pojišťovnami garantované síti odběrových center, odběrových míst a antigenních odběrových center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na testování do sítě stávajících odběrových center, odběrových míst a antigenních odběrových center. Aktuální seznam poskytovatelů provádějících testování je uveden na stránkách Ministerstva zdravotnictví ČR, ale je možné využít i kterékoliv tam neuvedené poskytovatele, kteří tuto službu nabízejí.</a:t>
            </a:r>
          </a:p>
          <a:p>
            <a:pPr marL="342900" indent="-342900" algn="just">
              <a:buAutoNum type="arabicPeriod" startAt="3"/>
            </a:pP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 ordinaci dalších poskytovatelů zdravotních služeb provádějících testování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k testování do ordinací dalších poskytovatelů zdravotních služeb provádějících testování v tzv. sekundární síti poskytovatelů zdravotních služeb, kteří antigenní testování provádí ve svých ordinacích – praktičtí lékaři, ambulantní specialisté, zubní lékaři, a další poskytovatelé provádějící testování.</a:t>
            </a:r>
            <a:endParaRPr lang="cs-CZ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43099884-7FF8-42D5-81F9-21019099E8B8}"/>
              </a:ext>
            </a:extLst>
          </p:cNvPr>
          <p:cNvSpPr txBox="1"/>
          <p:nvPr/>
        </p:nvSpPr>
        <p:spPr>
          <a:xfrm>
            <a:off x="111533" y="5090039"/>
            <a:ext cx="10497373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Úhrada bude provedena z </a:t>
            </a:r>
            <a:r>
              <a:rPr lang="cs-CZ" sz="1200" dirty="0" err="1"/>
              <a:t>v.z.p</a:t>
            </a:r>
            <a:r>
              <a:rPr lang="cs-CZ" sz="1200" dirty="0"/>
              <a:t>. prostřednictvím </a:t>
            </a:r>
            <a:r>
              <a:rPr lang="cs-CZ" sz="1200" b="1" dirty="0"/>
              <a:t>výkonu 99949 </a:t>
            </a:r>
            <a:r>
              <a:rPr lang="cs-CZ" sz="1200" dirty="0"/>
              <a:t>– </a:t>
            </a:r>
            <a:r>
              <a:rPr lang="cs-CZ" sz="12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200" b="1" dirty="0"/>
              <a:t>1 krát za 3 dny</a:t>
            </a:r>
            <a:r>
              <a:rPr lang="cs-CZ" sz="1200" dirty="0"/>
              <a:t>. </a:t>
            </a:r>
            <a:endParaRPr lang="cs-CZ" sz="12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91EDB5D0-8D91-4F04-B8C3-C48E0B487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DA15C1A-3D80-4CCE-A6A7-7D12772E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636" y="6434697"/>
            <a:ext cx="685896" cy="42330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A15D4FC4-9725-4872-96DE-6703E668579B}"/>
              </a:ext>
            </a:extLst>
          </p:cNvPr>
          <p:cNvSpPr/>
          <p:nvPr/>
        </p:nvSpPr>
        <p:spPr>
          <a:xfrm>
            <a:off x="101397" y="952642"/>
            <a:ext cx="10236922" cy="6033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 NEBO MOBILNÍ ODBĚROVÉ TÝMY PZS.</a:t>
            </a:r>
          </a:p>
        </p:txBody>
      </p:sp>
    </p:spTree>
    <p:extLst>
      <p:ext uri="{BB962C8B-B14F-4D97-AF65-F5344CB8AC3E}">
        <p14:creationId xmlns:p14="http://schemas.microsoft.com/office/powerpoint/2010/main" val="836987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48856" y="1064444"/>
            <a:ext cx="104973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Testování a interpretace výsledku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probíhá nadále podle schváleného algoritmu MZ</a:t>
            </a: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https://koronavirus.mzcr.cz/wp-content/uploads/2020/12/Algoritmus-pou%C5%BEit%C3%AD-a-interpretace-antigenn%C3%ADho-testu-v-detekci-nemoci-covid-19-pro-dobrovoln%C3%A9-testov%C3%A1n%C3%AD-ob%C4%8Dan%C5%AF-%C4%8CR.pdf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Testovaná osoba je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poučena o výsledku testu </a:t>
            </a:r>
            <a:r>
              <a:rPr lang="cs-CZ" sz="2000" dirty="0"/>
              <a:t>a je jí předáno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potvrzení o výsledku testu </a:t>
            </a: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https://koronavirus.mzcr.cz/wp-content/uploads/2020/12/AG-test-v%C3%BDsledky_NEG_1412.pdf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https://koronavirus.mzcr.cz/wp-content/uploads/2020/12/AG-test-v%C3%BDsledky_POZ.pdf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https://koronavirus.mzcr.cz/wp-content/uploads/2021/02/Potvrzen%C3%AD_CZ_EN_antigenn%C3%AD-testy_26022021.pdf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587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zdravotnické zařízení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33357" y="1003716"/>
            <a:ext cx="104973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a typeface="+mj-ea"/>
                <a:cs typeface="Arial" panose="020B0604020202020204" pitchFamily="34" charset="0"/>
              </a:rPr>
              <a:t>Doporučení </a:t>
            </a:r>
            <a:r>
              <a:rPr lang="cs-CZ" sz="1600" dirty="0">
                <a:solidFill>
                  <a:srgbClr val="C00000"/>
                </a:solidFill>
                <a:ea typeface="+mj-ea"/>
                <a:cs typeface="Arial" panose="020B0604020202020204" pitchFamily="34" charset="0"/>
              </a:rPr>
              <a:t>Národního referenčního centra pro hygienu půdy a odpadů </a:t>
            </a:r>
            <a:r>
              <a:rPr lang="cs-CZ" sz="1600" b="1" dirty="0">
                <a:solidFill>
                  <a:srgbClr val="C00000"/>
                </a:solidFill>
                <a:ea typeface="+mj-ea"/>
                <a:cs typeface="Arial" panose="020B0604020202020204" pitchFamily="34" charset="0"/>
              </a:rPr>
              <a:t>k nakládání s odpadem vzniklým při provádění antigenních testů ve zdravotnických zařízení: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V ČR dostupné testy pro detekci antigenu SARS-CoV-2 jsou určeny pouze pro použití zdravotnickým pracovníkem (</a:t>
            </a:r>
            <a:r>
              <a:rPr lang="cs-CZ" sz="1600" dirty="0" err="1"/>
              <a:t>health</a:t>
            </a:r>
            <a:r>
              <a:rPr lang="cs-CZ" sz="1600" dirty="0"/>
              <a:t> care </a:t>
            </a:r>
            <a:r>
              <a:rPr lang="cs-CZ" sz="1600" dirty="0" err="1"/>
              <a:t>professional</a:t>
            </a:r>
            <a:r>
              <a:rPr lang="cs-CZ" sz="1600" dirty="0"/>
              <a:t>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Použité antigenní testy a ostatní odpad vznikající při testování na COVID-19 je nutné považovat za infekční odpad, uzavřeny, musí být nepropustné, mechanicky odolné a spalitelné. Proto musí být bezpečně shromažďován v obalech certifikovaných pro infekční odpad. Obaly musí být označeny druhem odpadu, místem vzniku, datem, katalogovým číslem odpadu a nejlépe i barevným odlišením shromažďovacího prostředku.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Pokud je to možné, měl by být odpad dekontaminován nebo alespoň ošetřen desinfekcí a to v místě jeho vzniku.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Na odpad se vztahují stejné povinnosti pro nakládání a transport jako pro ostatní infekční odpad kategorie B (UN 3291) uvedený v Katalogu odpadů pod kódy odpadů „ 18 01 01* Ostré předměty“ a 18 01 03* „ Odpady, na jejichž sběr a odstraňování jsou kladeny zvláštní požadavky s ohledem na prevenci infekce“.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5D87FBB1-D441-45DD-B89F-FD4B135B5DB0}"/>
              </a:ext>
            </a:extLst>
          </p:cNvPr>
          <p:cNvSpPr txBox="1"/>
          <p:nvPr/>
        </p:nvSpPr>
        <p:spPr>
          <a:xfrm>
            <a:off x="133358" y="4896591"/>
            <a:ext cx="10497373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Doporučené postupy </a:t>
            </a:r>
            <a:r>
              <a:rPr lang="cs-CZ" sz="1600" b="1" u="sng" dirty="0">
                <a:solidFill>
                  <a:schemeClr val="accent1">
                    <a:lumMod val="75000"/>
                  </a:schemeClr>
                </a:solidFill>
              </a:rPr>
              <a:t>pro nakládání s infekčním odpadem </a:t>
            </a:r>
            <a:r>
              <a:rPr lang="cs-CZ" sz="1600" dirty="0"/>
              <a:t>jsou podrobně popsány v certifikované </a:t>
            </a:r>
            <a:r>
              <a:rPr lang="cs-CZ" sz="1600" i="1" dirty="0"/>
              <a:t>Metodice pro nakládání s odpady ze zdravotnických, veterinárních a jim podobných zařízení:</a:t>
            </a:r>
            <a:endParaRPr lang="cs-CZ" sz="1600" dirty="0"/>
          </a:p>
          <a:p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http://www.szu.cz/tema/zivotni-prostredi/odpady-ze-zdravotnickych-zarizeni</a:t>
            </a:r>
            <a:endParaRPr lang="cs-CZ" sz="1600" dirty="0"/>
          </a:p>
          <a:p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http://www.szu.cz/tema/prevence/stanovisko-narodniho-referencniho-centra-pro-hygienu-pudy-a-3</a:t>
            </a:r>
            <a:endParaRPr lang="cs-CZ" sz="1600" dirty="0"/>
          </a:p>
          <a:p>
            <a:r>
              <a:rPr lang="cs-CZ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https://www.mzp.cz/cz/nakladani_s_odpady_zdravotnictvi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91392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</a:t>
            </a:r>
            <a:r>
              <a:rPr lang="cs-CZ" dirty="0" err="1"/>
              <a:t>samotestovací</a:t>
            </a:r>
            <a:r>
              <a:rPr lang="cs-CZ" dirty="0"/>
              <a:t> sady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33357" y="1003716"/>
            <a:ext cx="1049737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V souladu s </a:t>
            </a:r>
            <a:r>
              <a:rPr lang="cs-CZ" sz="1600" dirty="0" err="1"/>
              <a:t>vyhláškou</a:t>
            </a:r>
            <a:r>
              <a:rPr lang="cs-CZ" sz="1600" dirty="0"/>
              <a:t> č. 8/2021 Sb., o Katalogu odpadů a </a:t>
            </a:r>
            <a:r>
              <a:rPr lang="cs-CZ" sz="1600" dirty="0" err="1"/>
              <a:t>posuzováni</a:t>
            </a:r>
            <a:r>
              <a:rPr lang="cs-CZ" sz="1600" dirty="0"/>
              <a:t>́ vlastností odpadů </a:t>
            </a:r>
            <a:br>
              <a:rPr lang="cs-CZ" sz="1600" dirty="0"/>
            </a:br>
            <a:r>
              <a:rPr lang="cs-CZ" sz="1600" dirty="0"/>
              <a:t>(Katalog odpadů) </a:t>
            </a:r>
            <a:r>
              <a:rPr lang="cs-CZ" sz="1600" b="1" dirty="0">
                <a:solidFill>
                  <a:srgbClr val="C00000"/>
                </a:solidFill>
              </a:rPr>
              <a:t>lze odpad, vzniklý ze </a:t>
            </a:r>
            <a:r>
              <a:rPr lang="cs-CZ" sz="1600" b="1" dirty="0" err="1">
                <a:solidFill>
                  <a:srgbClr val="C00000"/>
                </a:solidFill>
              </a:rPr>
              <a:t>sebetestováni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dirty="0"/>
              <a:t>pomocí </a:t>
            </a:r>
            <a:r>
              <a:rPr lang="cs-CZ" sz="1600" dirty="0" err="1"/>
              <a:t>těchto</a:t>
            </a:r>
            <a:r>
              <a:rPr lang="cs-CZ" sz="1600" dirty="0"/>
              <a:t> testů na </a:t>
            </a:r>
            <a:r>
              <a:rPr lang="cs-CZ" sz="1600" dirty="0" err="1"/>
              <a:t>přítomnost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dirty="0"/>
              <a:t>antigenu SARS-CoV-2, </a:t>
            </a:r>
            <a:r>
              <a:rPr lang="cs-CZ" sz="1600" b="1" dirty="0" err="1">
                <a:solidFill>
                  <a:srgbClr val="C00000"/>
                </a:solidFill>
              </a:rPr>
              <a:t>zařadit</a:t>
            </a:r>
            <a:r>
              <a:rPr lang="cs-CZ" sz="1600" b="1" dirty="0">
                <a:solidFill>
                  <a:srgbClr val="C00000"/>
                </a:solidFill>
              </a:rPr>
              <a:t> jako </a:t>
            </a:r>
            <a:r>
              <a:rPr lang="cs-CZ" sz="1600" b="1" dirty="0" err="1">
                <a:solidFill>
                  <a:srgbClr val="C00000"/>
                </a:solidFill>
              </a:rPr>
              <a:t>běžny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směsny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komunálni</a:t>
            </a:r>
            <a:r>
              <a:rPr lang="cs-CZ" sz="1600" b="1" dirty="0">
                <a:solidFill>
                  <a:srgbClr val="C00000"/>
                </a:solidFill>
              </a:rPr>
              <a:t>́ odpad </a:t>
            </a:r>
            <a:r>
              <a:rPr lang="cs-CZ" sz="1600" dirty="0"/>
              <a:t>pod </a:t>
            </a:r>
            <a:r>
              <a:rPr lang="cs-CZ" sz="1600" dirty="0" err="1"/>
              <a:t>katalogove</a:t>
            </a:r>
            <a:r>
              <a:rPr lang="cs-CZ" sz="1600" dirty="0"/>
              <a:t>́ </a:t>
            </a:r>
            <a:r>
              <a:rPr lang="cs-CZ" sz="1600" dirty="0" err="1"/>
              <a:t>číslo</a:t>
            </a:r>
            <a:r>
              <a:rPr lang="cs-CZ" sz="1600" dirty="0"/>
              <a:t> 20 03 01.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err="1"/>
              <a:t>Jelikoz</a:t>
            </a:r>
            <a:r>
              <a:rPr lang="cs-CZ" sz="1600" dirty="0"/>
              <a:t>̌ je zde </a:t>
            </a:r>
            <a:r>
              <a:rPr lang="cs-CZ" sz="1600" dirty="0" err="1"/>
              <a:t>ovšem</a:t>
            </a:r>
            <a:r>
              <a:rPr lang="cs-CZ" sz="1600" dirty="0"/>
              <a:t> riziko, </a:t>
            </a:r>
            <a:r>
              <a:rPr lang="cs-CZ" sz="1600" dirty="0" err="1"/>
              <a:t>že</a:t>
            </a:r>
            <a:r>
              <a:rPr lang="cs-CZ" sz="1600" dirty="0"/>
              <a:t> </a:t>
            </a:r>
            <a:r>
              <a:rPr lang="cs-CZ" sz="1600" dirty="0" err="1"/>
              <a:t>testovana</a:t>
            </a:r>
            <a:r>
              <a:rPr lang="cs-CZ" sz="1600" dirty="0"/>
              <a:t>́ osoba bude SARS-CoV-2 </a:t>
            </a:r>
            <a:r>
              <a:rPr lang="cs-CZ" sz="1600" dirty="0" err="1"/>
              <a:t>pozitivni</a:t>
            </a:r>
            <a:r>
              <a:rPr lang="cs-CZ" sz="1600" dirty="0"/>
              <a:t>́, pak je </a:t>
            </a:r>
            <a:r>
              <a:rPr lang="cs-CZ" sz="1600" dirty="0" err="1"/>
              <a:t>třeba</a:t>
            </a:r>
            <a:r>
              <a:rPr lang="cs-CZ" sz="1600" dirty="0"/>
              <a:t> </a:t>
            </a:r>
            <a:r>
              <a:rPr lang="cs-CZ" sz="1600" dirty="0" err="1"/>
              <a:t>veškery</a:t>
            </a:r>
            <a:r>
              <a:rPr lang="cs-CZ" sz="1600" dirty="0"/>
              <a:t>́ odpad z </a:t>
            </a:r>
            <a:r>
              <a:rPr lang="cs-CZ" sz="1600" dirty="0" err="1"/>
              <a:t>testovacích</a:t>
            </a:r>
            <a:r>
              <a:rPr lang="cs-CZ" sz="1600" dirty="0"/>
              <a:t> </a:t>
            </a:r>
            <a:r>
              <a:rPr lang="cs-CZ" sz="1600" dirty="0" err="1"/>
              <a:t>výrobku</a:t>
            </a:r>
            <a:r>
              <a:rPr lang="cs-CZ" sz="1600" dirty="0"/>
              <a:t>̊ </a:t>
            </a:r>
            <a:r>
              <a:rPr lang="cs-CZ" sz="1600" dirty="0" err="1"/>
              <a:t>ukládat</a:t>
            </a:r>
            <a:r>
              <a:rPr lang="cs-CZ" sz="1600" dirty="0"/>
              <a:t> do </a:t>
            </a:r>
            <a:r>
              <a:rPr lang="cs-CZ" sz="1600" dirty="0" err="1"/>
              <a:t>pevného</a:t>
            </a:r>
            <a:r>
              <a:rPr lang="cs-CZ" sz="1600" dirty="0"/>
              <a:t> </a:t>
            </a:r>
            <a:r>
              <a:rPr lang="cs-CZ" sz="1600" dirty="0" err="1"/>
              <a:t>plastového</a:t>
            </a:r>
            <a:r>
              <a:rPr lang="cs-CZ" sz="1600" dirty="0"/>
              <a:t> pytle </a:t>
            </a:r>
            <a:r>
              <a:rPr lang="cs-CZ" sz="1600" dirty="0" err="1"/>
              <a:t>určeného</a:t>
            </a:r>
            <a:r>
              <a:rPr lang="cs-CZ" sz="1600" dirty="0"/>
              <a:t> na tyto odpady.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Platí pokyny MŽP pro správnou manipulaci s takovýmto odpadem: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Plastové pytle by měly mít minimální tloušťku 0,2 mm. Po naplnění (nejpozději však do 24 hodin) pytel pevně zavažte a na povrchu ošetřete dezinfekčním prostředkem.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Jsou-li použity pytle z tenčího materiálu, je nutné takové obaly zdvojit. Plastový pytel proto vložte ještě do druhého pytle a zavažte.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Povrch vnějšího pytle ošetřete dezinfekčním prostředkem a zavázaný pytel až pak dejte do černého kontejneru na směsný komunální odpad.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Nikdy nenechávejte odpad mimo sběrnou nádobu.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 manipulaci s odpadem si pokaždé pečlivě umyjte ruce mýdlem a teplou vodou nebo použijte dezinfekční gel.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Buďte ohleduplní a minimalizujte riziko pro všechny osoby, které nakládají s odpady.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algn="just"/>
            <a:r>
              <a:rPr lang="cs-CZ" sz="1600" dirty="0"/>
              <a:t>Metodické sdělení MŽP:</a:t>
            </a:r>
          </a:p>
          <a:p>
            <a:pPr algn="just"/>
            <a:r>
              <a:rPr lang="cs-CZ" sz="1600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https://www.mzp.cz/C1257458002F0DC7/cz/odpad_samotesty_metodika/%24FILE/OODP-Sdeleni_MZP_Zarazeni_odpadu_samotesty-25022021.pdf</a:t>
            </a:r>
            <a:endParaRPr lang="cs-CZ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xmlns="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SAMOTESTOVÁNÍ 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254576" y="1032218"/>
            <a:ext cx="521495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POZITIVNÍ VÝSLEDEK TESTU ZAMĚSTNANCE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953916" y="2785673"/>
            <a:ext cx="2451618" cy="16562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Uvědomit zaměstnavatele o plánované nepřítomnosti na pracovišti kvůli</a:t>
            </a:r>
          </a:p>
          <a:p>
            <a:r>
              <a:rPr lang="cs-CZ" sz="900" dirty="0"/>
              <a:t>podezření na pozitivitu na přítomnost viru SARS-CoV-2</a:t>
            </a:r>
          </a:p>
          <a:p>
            <a:endParaRPr lang="cs-CZ" sz="900" dirty="0"/>
          </a:p>
          <a:p>
            <a:r>
              <a:rPr lang="cs-CZ" sz="900" dirty="0"/>
              <a:t>Nevstupovat na pracoviště, a pokud se testování provádí na pracovišti,</a:t>
            </a:r>
            <a:r>
              <a:rPr lang="cs-CZ" sz="900" b="1" dirty="0"/>
              <a:t> bezodkladně jej opustit. </a:t>
            </a:r>
          </a:p>
          <a:p>
            <a:endParaRPr lang="cs-CZ" sz="900" b="1" dirty="0"/>
          </a:p>
          <a:p>
            <a:r>
              <a:rPr lang="cs-CZ" sz="900" dirty="0"/>
              <a:t>Přímou cestou dorazit do místa pobytu, dodržovat karanténní opatření a vyhnout se kontaktu s dalšími osobami. 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xmlns="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3853861" y="1685979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2953916" y="2171900"/>
            <a:ext cx="2432893" cy="5099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zaměstnavatel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253357" y="2163249"/>
            <a:ext cx="2435944" cy="5124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poskytovatel zdravotního služeb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C6E217EF-FDD4-4D38-A213-5EAB8C61E85E}"/>
              </a:ext>
            </a:extLst>
          </p:cNvPr>
          <p:cNvSpPr txBox="1"/>
          <p:nvPr/>
        </p:nvSpPr>
        <p:spPr>
          <a:xfrm rot="16200000">
            <a:off x="1232812" y="1634952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39" name="Šipka doprava 56">
            <a:extLst>
              <a:ext uri="{FF2B5EF4-FFF2-40B4-BE49-F238E27FC236}">
                <a16:creationId xmlns:a16="http://schemas.microsoft.com/office/drawing/2014/main" xmlns="" id="{999C8B25-4B08-47B2-857C-A7BA3A4F8223}"/>
              </a:ext>
            </a:extLst>
          </p:cNvPr>
          <p:cNvSpPr/>
          <p:nvPr/>
        </p:nvSpPr>
        <p:spPr>
          <a:xfrm rot="16200000" flipH="1">
            <a:off x="1121338" y="167416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xmlns="" id="{A8D476EC-489D-4680-A7E6-89E42DFF0839}"/>
              </a:ext>
            </a:extLst>
          </p:cNvPr>
          <p:cNvSpPr txBox="1"/>
          <p:nvPr/>
        </p:nvSpPr>
        <p:spPr>
          <a:xfrm rot="16200000">
            <a:off x="3931683" y="1661315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xmlns="" id="{9F541C20-9864-44C7-95CD-4D7294F55F54}"/>
              </a:ext>
            </a:extLst>
          </p:cNvPr>
          <p:cNvSpPr/>
          <p:nvPr/>
        </p:nvSpPr>
        <p:spPr>
          <a:xfrm>
            <a:off x="251461" y="2785673"/>
            <a:ext cx="2434724" cy="21569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b="1" dirty="0"/>
              <a:t>Bezodkladně telefonick</a:t>
            </a:r>
            <a:r>
              <a:rPr lang="cs-CZ" sz="900" dirty="0"/>
              <a:t>y či jiným vzdáleným způsobem </a:t>
            </a:r>
            <a:r>
              <a:rPr lang="cs-CZ" sz="900" b="1" dirty="0"/>
              <a:t>uvědomit poskytovatele </a:t>
            </a:r>
            <a:r>
              <a:rPr lang="cs-CZ" sz="900" dirty="0"/>
              <a:t>pracovnělékařských služeb zaměstnavatele, pokud tak zaměstnavatel stanovil. </a:t>
            </a:r>
          </a:p>
          <a:p>
            <a:r>
              <a:rPr lang="cs-CZ" sz="900" dirty="0"/>
              <a:t>Popřípadě svého registrujícího poskytovatele zdravotních služeb v oboru všeobecné praktické lékařství, popřípadě praktické lékařství pro děti a dorost. </a:t>
            </a:r>
          </a:p>
          <a:p>
            <a:endParaRPr lang="cs-CZ" sz="900" dirty="0"/>
          </a:p>
          <a:p>
            <a:r>
              <a:rPr lang="cs-CZ" sz="900" dirty="0"/>
              <a:t>Pokud zaměstnanec nemůže uvědomit poskytovatele zdravotních služeb, je povinen kontaktovat jiného poskytovatele zdravotních služeb, popřípadě orgán ochrany veřejného zdraví příslušný podle místa výkonu práce. </a:t>
            </a:r>
            <a:endParaRPr lang="cs-CZ" sz="700" b="1" dirty="0"/>
          </a:p>
        </p:txBody>
      </p:sp>
      <p:sp>
        <p:nvSpPr>
          <p:cNvPr id="52" name="Šipka doprava 56">
            <a:extLst>
              <a:ext uri="{FF2B5EF4-FFF2-40B4-BE49-F238E27FC236}">
                <a16:creationId xmlns:a16="http://schemas.microsoft.com/office/drawing/2014/main" xmlns="" id="{FEF5EA20-7EDD-46A6-807F-518D90F15335}"/>
              </a:ext>
            </a:extLst>
          </p:cNvPr>
          <p:cNvSpPr/>
          <p:nvPr/>
        </p:nvSpPr>
        <p:spPr>
          <a:xfrm rot="16200000" flipH="1">
            <a:off x="1326682" y="4885818"/>
            <a:ext cx="157537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xmlns="" id="{650EF040-AF7F-4BCE-B0E8-5F84E9642A4C}"/>
              </a:ext>
            </a:extLst>
          </p:cNvPr>
          <p:cNvSpPr/>
          <p:nvPr/>
        </p:nvSpPr>
        <p:spPr>
          <a:xfrm>
            <a:off x="251461" y="5144902"/>
            <a:ext cx="2451618" cy="1324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Poskytovatel zdravotních služeb nebo orgán ochrany veřejného zdraví, kteří byli uvědomeni</a:t>
            </a:r>
          </a:p>
          <a:p>
            <a:r>
              <a:rPr lang="cs-CZ" sz="900" dirty="0"/>
              <a:t>o pozitivním výsledku testu jsou povinni </a:t>
            </a:r>
            <a:r>
              <a:rPr lang="cs-CZ" sz="900" b="1" dirty="0"/>
              <a:t>vystavit žádanku na konfirmační RT-PCR test</a:t>
            </a:r>
            <a:r>
              <a:rPr lang="cs-CZ" sz="900" dirty="0"/>
              <a:t> a uvést IČO zaměstnavatele</a:t>
            </a:r>
          </a:p>
          <a:p>
            <a:r>
              <a:rPr lang="cs-CZ" sz="900" b="1" dirty="0"/>
              <a:t>Zaměstnanec je povinen se konfirmačnímu testu podrobit. </a:t>
            </a:r>
          </a:p>
        </p:txBody>
      </p:sp>
      <p:sp>
        <p:nvSpPr>
          <p:cNvPr id="63" name="Obdélník 62">
            <a:extLst>
              <a:ext uri="{FF2B5EF4-FFF2-40B4-BE49-F238E27FC236}">
                <a16:creationId xmlns:a16="http://schemas.microsoft.com/office/drawing/2014/main" xmlns="" id="{F9104A70-50CF-4E64-8EDA-CAAC8E07A0DC}"/>
              </a:ext>
            </a:extLst>
          </p:cNvPr>
          <p:cNvSpPr/>
          <p:nvPr/>
        </p:nvSpPr>
        <p:spPr>
          <a:xfrm>
            <a:off x="6959888" y="1032218"/>
            <a:ext cx="4377745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NEGATIVNÍ VÝSLEDEK TESTU ZAMĚSTNANCE</a:t>
            </a:r>
          </a:p>
        </p:txBody>
      </p:sp>
      <p:sp>
        <p:nvSpPr>
          <p:cNvPr id="69" name="Šipka doprava 56">
            <a:extLst>
              <a:ext uri="{FF2B5EF4-FFF2-40B4-BE49-F238E27FC236}">
                <a16:creationId xmlns:a16="http://schemas.microsoft.com/office/drawing/2014/main" xmlns="" id="{CEFF183C-707E-4FAB-B32D-7971AC56F0AF}"/>
              </a:ext>
            </a:extLst>
          </p:cNvPr>
          <p:cNvSpPr/>
          <p:nvPr/>
        </p:nvSpPr>
        <p:spPr>
          <a:xfrm rot="16200000" flipH="1">
            <a:off x="8832257" y="161881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73" name="Obdélník 72">
            <a:extLst>
              <a:ext uri="{FF2B5EF4-FFF2-40B4-BE49-F238E27FC236}">
                <a16:creationId xmlns:a16="http://schemas.microsoft.com/office/drawing/2014/main" xmlns="" id="{8A14B9B1-7405-40D6-8A8B-CB23E8623176}"/>
              </a:ext>
            </a:extLst>
          </p:cNvPr>
          <p:cNvSpPr/>
          <p:nvPr/>
        </p:nvSpPr>
        <p:spPr>
          <a:xfrm>
            <a:off x="6959888" y="2141928"/>
            <a:ext cx="4601991" cy="5099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1000" dirty="0"/>
              <a:t>Pokračovat v běžné práci při dodržení aktuálních ochranných opatření.</a:t>
            </a:r>
            <a:endParaRPr lang="cs-CZ" sz="1000" b="1" dirty="0"/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xmlns="" id="{CBBD3FEA-1E28-402A-AFCE-A3124EFD2594}"/>
              </a:ext>
            </a:extLst>
          </p:cNvPr>
          <p:cNvSpPr txBox="1"/>
          <p:nvPr/>
        </p:nvSpPr>
        <p:spPr>
          <a:xfrm>
            <a:off x="9110262" y="2709927"/>
            <a:ext cx="2451617" cy="37582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>
            <a:defPPr>
              <a:defRPr lang="cs-CZ"/>
            </a:defPPr>
            <a:lvl1pPr>
              <a:defRPr sz="1000"/>
            </a:lvl1pPr>
          </a:lstStyle>
          <a:p>
            <a:r>
              <a:rPr lang="cs-CZ" sz="900" dirty="0"/>
              <a:t>Postup, jak od 1. března 2021 testovat antigenními testy s úhradou z veřejného zdravotního pojištění včetně postupu pro OSVČ bez zaměstnanců naleznete </a:t>
            </a:r>
            <a:r>
              <a:rPr lang="cs-CZ" sz="900" dirty="0">
                <a:hlinkClick r:id="rId4"/>
              </a:rPr>
              <a:t>zde</a:t>
            </a:r>
            <a:r>
              <a:rPr lang="cs-CZ" sz="900" dirty="0"/>
              <a:t>.</a:t>
            </a:r>
          </a:p>
          <a:p>
            <a:endParaRPr lang="cs-CZ" sz="900" dirty="0"/>
          </a:p>
          <a:p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dirty="0">
                <a:hlinkClick r:id="rId5"/>
              </a:rPr>
              <a:t>zde</a:t>
            </a:r>
            <a:r>
              <a:rPr lang="cs-CZ" sz="900" dirty="0"/>
              <a:t> (seznam antigenních testů možných pro </a:t>
            </a:r>
            <a:r>
              <a:rPr lang="cs-CZ" sz="900" dirty="0" err="1"/>
              <a:t>samotestování</a:t>
            </a:r>
            <a:r>
              <a:rPr lang="cs-CZ" sz="900" dirty="0"/>
              <a:t>). </a:t>
            </a:r>
          </a:p>
          <a:p>
            <a:endParaRPr lang="cs-CZ" sz="900" dirty="0"/>
          </a:p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</a:p>
        </p:txBody>
      </p:sp>
      <p:sp>
        <p:nvSpPr>
          <p:cNvPr id="75" name="Obdélník 74">
            <a:extLst>
              <a:ext uri="{FF2B5EF4-FFF2-40B4-BE49-F238E27FC236}">
                <a16:creationId xmlns:a16="http://schemas.microsoft.com/office/drawing/2014/main" xmlns="" id="{3320940F-47E8-4230-915D-01B46F4EA02A}"/>
              </a:ext>
            </a:extLst>
          </p:cNvPr>
          <p:cNvSpPr/>
          <p:nvPr/>
        </p:nvSpPr>
        <p:spPr>
          <a:xfrm>
            <a:off x="2921896" y="4964968"/>
            <a:ext cx="6055649" cy="15032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S použitými testy se naloží dle 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metodického sdělení Odboru odpadů Ministerstva životního prostředí k zařazení odpadu z antigenních testů určených k </a:t>
            </a:r>
            <a:r>
              <a:rPr lang="cs-CZ" sz="900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samotestování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osob</a:t>
            </a:r>
            <a:r>
              <a:rPr lang="cs-CZ" sz="900" dirty="0"/>
              <a:t>:</a:t>
            </a:r>
          </a:p>
          <a:p>
            <a:endParaRPr lang="cs-CZ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Vložit všechny použité testovací sady do černého plastového pytle s tloušťkou alespoň 0,2 mm.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 případě tenčích použít pytle dva – jeden vložit do druhého.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Po naplnění nebo nejpozději do 24 hodin od prvního použití pytel zavázat a vnější povrch ošetřit dezinfekčním prostředkem.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Pytel vyhodit do běžné nádoby na směsný komunální odpad. Nikdy neodkládejte pytle s použitými testy vedle popelnic!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Osoba manipulující s tímto odpadem si poté vždy důkladně umyje ruce mýdlem a teplou vodou nebo použije dezinfekci na ruce.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xmlns="" id="{3A389C47-2024-418C-A348-71823ED3951E}"/>
              </a:ext>
            </a:extLst>
          </p:cNvPr>
          <p:cNvSpPr/>
          <p:nvPr/>
        </p:nvSpPr>
        <p:spPr>
          <a:xfrm>
            <a:off x="5673265" y="2785673"/>
            <a:ext cx="3125502" cy="16562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xmlns="" id="{D6D9D506-E64F-435A-9B6B-A89114EDD95C}"/>
              </a:ext>
            </a:extLst>
          </p:cNvPr>
          <p:cNvSpPr/>
          <p:nvPr/>
        </p:nvSpPr>
        <p:spPr>
          <a:xfrm>
            <a:off x="2953916" y="4505564"/>
            <a:ext cx="246717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ZAMĚSTNAVATEL VEDE EVIDENCI PROVEDENÝCH TESTŮ</a:t>
            </a:r>
          </a:p>
        </p:txBody>
      </p:sp>
    </p:spTree>
    <p:extLst>
      <p:ext uri="{BB962C8B-B14F-4D97-AF65-F5344CB8AC3E}">
        <p14:creationId xmlns:p14="http://schemas.microsoft.com/office/powerpoint/2010/main" val="138401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mimořádná opatření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663308"/>
              </p:ext>
            </p:extLst>
          </p:nvPr>
        </p:nvGraphicFramePr>
        <p:xfrm>
          <a:off x="74857" y="1044085"/>
          <a:ext cx="11700376" cy="300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118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2753496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957574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1034452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2553573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  <a:gridCol w="1879163">
                  <a:extLst>
                    <a:ext uri="{9D8B030D-6E8A-4147-A177-3AD203B41FA5}">
                      <a16:colId xmlns:a16="http://schemas.microsoft.com/office/drawing/2014/main" xmlns="" val="1482831465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ZAMĚSTNANEC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VÝJIMKY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FREKVENCE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MIMOŘÁDNÉ OPATŘENÍ MZ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ÚČINNOST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Podnikatel, státní nebo národní podnik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Dočasně přidělení zaměstnanci agentury práce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Další osoby, které na základě jiného právní vztahu vykonávají práci nebo obdobnou činnost na pracovišti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I., II.,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MZDR 47828/2020-16/MIN/KAN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 12.března 2021</a:t>
                      </a:r>
                    </a:p>
                    <a:p>
                      <a:r>
                        <a:rPr lang="cs-CZ" sz="1100" dirty="0"/>
                        <a:t>(od 250 zaměstnanců)</a:t>
                      </a:r>
                    </a:p>
                    <a:p>
                      <a:endParaRPr lang="cs-CZ" sz="1100" dirty="0"/>
                    </a:p>
                    <a:p>
                      <a:r>
                        <a:rPr lang="cs-CZ" sz="1100" dirty="0"/>
                        <a:t>Od 15.března 2021</a:t>
                      </a:r>
                    </a:p>
                    <a:p>
                      <a:r>
                        <a:rPr lang="cs-CZ" sz="1100" dirty="0"/>
                        <a:t>(od 50 zaměstnanců)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 PZS a PSS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I., II., III., IV.</a:t>
                      </a:r>
                    </a:p>
                    <a:p>
                      <a:pPr algn="l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1x 5 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47828/2020-20/MIN/KAN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377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Pacienti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 – 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1x 5 dní 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47828/2020-19/MIN/KAN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786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Veřejný zaměstnavatel nad 50 zaměstnanců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Zaměstnanci, státní zaměstnanci, příslušník bezpečnostního sboru, voják z povolání, soudce nebo státní zástupce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I., II.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9364/2021-1/MIN/KAN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17.března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687953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A15981F0-394E-4591-BF9E-68D3B7FAD4FD}"/>
              </a:ext>
            </a:extLst>
          </p:cNvPr>
          <p:cNvSpPr txBox="1"/>
          <p:nvPr/>
        </p:nvSpPr>
        <p:spPr>
          <a:xfrm>
            <a:off x="74856" y="4197430"/>
            <a:ext cx="11700377" cy="2123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VÝJIMKY: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 které prodělaly laboratorně potvrzené onemocnění COVID-19, u kterých uplynula doba izolace podle platného mimořádného opatření Ministerstva zdravotnictví, nejeví žádné příznaky onemocnění COVID-19, a od prvního pozitivního RT-PCR testu na přítomnost viru SARS-CoV-2 nebo POC antigenního testu na přítomnost antigenu viru SARS-CoV-2 neuplynulo více než 90 dní; tyto skutečnosti se prokazují lékařskou zprávou,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osoby, které mají vystavený certifikát Ministerstva zdravotnictví ČR o provedeném očkování proti onemocnění COVID-19, a od aplikace druhé dávky očkovací látky v případě </a:t>
            </a:r>
            <a:r>
              <a:rPr lang="cs-CZ" sz="1100" dirty="0" err="1"/>
              <a:t>dvoudávkového</a:t>
            </a:r>
            <a:r>
              <a:rPr lang="cs-CZ" sz="1100" dirty="0"/>
              <a:t> schématu podle souhrnu údajů o léčivém přípravku (dále jen „SPC“) uplynulo nejméně 14 dní, nebo od aplikace první dávky očkovací látky v případě </a:t>
            </a:r>
            <a:r>
              <a:rPr lang="cs-CZ" sz="1100" dirty="0" err="1"/>
              <a:t>jednodávkového</a:t>
            </a:r>
            <a:r>
              <a:rPr lang="cs-CZ" sz="1100" dirty="0"/>
              <a:t> schématu podle SPC uplynulo nejméně 14 dnů, a očkovaná osoba nejeví žádné příznaky onemocnění COVID-19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kterým byl v posledních 5 dnech před pravidelným vyšetřením proveden test metodou RT-PCR s negativním výsledkem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které podstoupily v posledních 5 dnech na pracovišti zaměstnavatele preventivní test na stanovení přítomnosti antigenu viru SARS-CoV-2 prostřednictvím testu poskytnutého mu zaměstnavatelem, který lze použít laickou osobou, a jeho výsledek je negativní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mladších 18 let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v terminálním stadiu onemocnění.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69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46696"/>
              </p:ext>
            </p:extLst>
          </p:nvPr>
        </p:nvGraphicFramePr>
        <p:xfrm>
          <a:off x="262400" y="1849923"/>
          <a:ext cx="11667200" cy="315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plošné antigenní testování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Všechny osoby, které jsou účastníky veřejného zdravotního pojištění v ČR.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pl-PL" sz="1100" dirty="0"/>
                        <a:t>nejvýše jedenkrát za 3 dny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Síť antigenních odběrových center – AOC – </a:t>
                      </a:r>
                      <a:r>
                        <a:rPr lang="cs-CZ" sz="11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odb</a:t>
                      </a: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 958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Sekundární síť poskytovatelů zdravotních služeb doplňujících garantovanou síť AOC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– (VZP) PRŮKAZ ANTIGENU SARS-CoV-2 REALIZOVANÝ V RÁMCI PLOŠNÉHO TESTOVÁNÍ,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poskytovatelů sociálních služeb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u zaměstnance nebo uživatele sociálních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jestliže to personální možnosti poskytovatele umožňují provádí poskytovatel sociálních služeb také testování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/>
                        <a:t>nejvýše jedenkrát za 3 dny.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Zaměstnanec, který je zdravotnickým pracovníkem poskytovatele sociálních služeb, poskytovatele zdravotních služeb, s nímž má poskytovatel, který má uloženu povinnost testovat, uzavřenu smlouvu o poskytování pracovně-lékařských služeb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poskytovatel zdravotních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6F8697A9-D5DC-4A63-98AC-11EF17916C04}"/>
              </a:ext>
            </a:extLst>
          </p:cNvPr>
          <p:cNvSpPr txBox="1"/>
          <p:nvPr/>
        </p:nvSpPr>
        <p:spPr>
          <a:xfrm>
            <a:off x="196156" y="5847086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5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718176"/>
              </p:ext>
            </p:extLst>
          </p:nvPr>
        </p:nvGraphicFramePr>
        <p:xfrm>
          <a:off x="196156" y="1895643"/>
          <a:ext cx="11667200" cy="30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poskytovatelů zdravotních a sociálních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 *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Pacienti DLP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uživatelé soc. služeb a zaměstnanci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jedenkrát za 5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Zaměstnance, který je zdravotnickým pracovníkem výše uvedeného poskytovatele zdravotních nebo sociálních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PZS, s nímž má poskytovatel, který má uloženu povinnost testovat, uzavřenu smlouvu o poskytování pracovně-lékařských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PZS, s nímž má poskytovatel, který má uloženu povinnost testovat, uzavřenu za účelem provedení antigenních testů smlouvu.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7864150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36C2C4B5-AE83-48C2-8C5F-07EE018419D3}"/>
              </a:ext>
            </a:extLst>
          </p:cNvPr>
          <p:cNvSpPr txBox="1"/>
          <p:nvPr/>
        </p:nvSpPr>
        <p:spPr>
          <a:xfrm>
            <a:off x="196156" y="5847086"/>
            <a:ext cx="11667200" cy="43088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100" dirty="0"/>
              <a:t>* Přechodné ustanovení k povinnému antigennímu testování v </a:t>
            </a:r>
            <a:r>
              <a:rPr lang="cs-CZ" sz="1100" b="1" dirty="0">
                <a:solidFill>
                  <a:schemeClr val="tx2">
                    <a:lumMod val="50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221914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63619"/>
              </p:ext>
            </p:extLst>
          </p:nvPr>
        </p:nvGraphicFramePr>
        <p:xfrm>
          <a:off x="74857" y="1044085"/>
          <a:ext cx="11667200" cy="483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xmlns="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xmlns="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xmlns="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xmlns="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xmlns="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zaměstnavatelů prostřednictvím poskytovatelů zdravotních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alespoň 250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50 až 249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veřejní zaměstnavatelé, kteří zaměstnávají alespoň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jedenkrát za 7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b="1" dirty="0"/>
                        <a:t>Závodní lékař </a:t>
                      </a:r>
                      <a:r>
                        <a:rPr lang="cs-CZ" sz="1100" dirty="0"/>
                        <a:t>– poskytovatele pracovně-lékařských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Externí poskytovatel zdravotních služeb na základě smlouvy – </a:t>
                      </a:r>
                      <a:r>
                        <a:rPr lang="cs-CZ" sz="1100" b="1" dirty="0"/>
                        <a:t>PZS nebo AOC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Ve státem a zdravotními pojišťovnami garantované síti odběrových center, zaměstnavatel odešle své zaměstnance, 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 ordinaci dalších poskytovatelů zdravotních služeb provádějících testování (testování mimo prostory zaměstnavatele), např. ordinace praktických lékařů, zubních lékařů, ambulantních specialistů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zaměstnavatelů prostřednictvím poskytovatelů zdravotních služeb </a:t>
                      </a:r>
                      <a:r>
                        <a:rPr lang="cs-CZ" sz="1100" dirty="0"/>
                        <a:t>hrazené ze základního fondu veřejného zdravotního pojištění 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U zaměstnavatelů, kteří zaměstnávají méně než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dtto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D8F3460-5F84-440A-8581-2CA67CB61E48}"/>
              </a:ext>
            </a:extLst>
          </p:cNvPr>
          <p:cNvSpPr txBox="1"/>
          <p:nvPr/>
        </p:nvSpPr>
        <p:spPr>
          <a:xfrm>
            <a:off x="74857" y="6025862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05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SAMOTESTOVÁNÍ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48855" y="726372"/>
            <a:ext cx="1049737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endParaRPr lang="cs-CZ" dirty="0"/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Firma nakoupí </a:t>
            </a:r>
            <a:r>
              <a:rPr lang="cs-CZ" dirty="0" err="1"/>
              <a:t>samotestovací</a:t>
            </a:r>
            <a:r>
              <a:rPr lang="cs-CZ" dirty="0"/>
              <a:t> sady a poskytne je zaměstnancům k provedení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Zdravotní pojišťovny vytvoří preventivní program fondu prevence sloužící k odhalování onemocnění Covid 19, v jehož rámci bude poskytován příspěvek k úhradě </a:t>
            </a:r>
            <a:r>
              <a:rPr lang="cs-CZ" dirty="0" err="1"/>
              <a:t>samotestovacích</a:t>
            </a:r>
            <a:r>
              <a:rPr lang="cs-CZ" dirty="0"/>
              <a:t> sad, které zaměstnavatelé prokazatelně využijí pro pojištěnce příslušné pojišťovny.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Výše příspěvku na 1 zaměstnance/pojištěnce bude nastavena ve výši skutečně uplatněných nákladů na pořízení </a:t>
            </a:r>
            <a:r>
              <a:rPr lang="cs-CZ" dirty="0" err="1"/>
              <a:t>samotestovacích</a:t>
            </a:r>
            <a:r>
              <a:rPr lang="cs-CZ" dirty="0"/>
              <a:t> sad, maximálně však ve výši 60 Kč za 1 </a:t>
            </a:r>
            <a:r>
              <a:rPr lang="cs-CZ" dirty="0" err="1"/>
              <a:t>samotestovací</a:t>
            </a:r>
            <a:r>
              <a:rPr lang="cs-CZ" dirty="0"/>
              <a:t> sadu, při frekvenci maximálně 4 </a:t>
            </a:r>
            <a:r>
              <a:rPr lang="cs-CZ" dirty="0" err="1"/>
              <a:t>samotestovacích</a:t>
            </a:r>
            <a:r>
              <a:rPr lang="cs-CZ" dirty="0"/>
              <a:t> sad za měsíc (tj. maximální výše příspěvku na 1 zaměstnance/pojištěnce 240Kč za měsíc).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Firma vystaví přehled zaměstnanců firmy (pojištěnců zdravotní pojišťovny), kteří absolvovali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3BA50437-3EF0-42FE-AC11-9A30B767D8A5}"/>
              </a:ext>
            </a:extLst>
          </p:cNvPr>
          <p:cNvSpPr txBox="1"/>
          <p:nvPr/>
        </p:nvSpPr>
        <p:spPr>
          <a:xfrm>
            <a:off x="148855" y="4213651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Není zajištěno napojení firmy na elektronické nástroje Chytré karantény pod správou MZ ČR (ISIN) a není tak možné plnit všechna povinná a jednotná hlášení podle pravidel antigenního testování.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Při pozitivitě provedeného antigenního testu laickou osobou je nezbytné vzdáleným přístupem (telefonicky, e-mailem apod.) zajistit bezprostřední kontaktování registrujícího poskytovatele zdravotních služeb (praktického lékaře), který rozhodne o konfirmačním testu prostřednictvím RT-PCR testu a vystaví žádanku v ISIN, s údajem o tom, že se jedná o indikaci po </a:t>
            </a:r>
            <a:r>
              <a:rPr lang="cs-CZ" sz="1600" b="1" dirty="0" err="1"/>
              <a:t>samotestu</a:t>
            </a:r>
            <a:r>
              <a:rPr lang="cs-CZ" sz="1600" b="1" dirty="0"/>
              <a:t> a vyplní IČO zaměstnavatele této osoby.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Firma je povinna zajistit likvidaci potenciálně infekčního materiálu (použitých testů).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1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VÝKLAD ÚOOÚ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A58BDBB2-9E55-4ADF-9E19-4A7F34C2D2A4}"/>
              </a:ext>
            </a:extLst>
          </p:cNvPr>
          <p:cNvSpPr txBox="1"/>
          <p:nvPr/>
        </p:nvSpPr>
        <p:spPr>
          <a:xfrm>
            <a:off x="167517" y="1080935"/>
            <a:ext cx="104973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Pokud dochází ke shromažďování osobních údajů přímo ze strany zaměstnavatele, dostává se ve smyslu obecného nařízení do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role správce osobních údajů</a:t>
            </a:r>
            <a:r>
              <a:rPr lang="cs-CZ" sz="1200" dirty="0"/>
              <a:t>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 důvodu veřejného zájmu v oblasti veřejného zdraví dle obecného nařízení je při testování zaměstnanců zpracovávána také zvláštní kategorie osobních údajů vypovídajících o zdravotním stavu.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Samotné záznamy o provedení testů u jednotlivých zaměstnanců je možno využívat pouze v přímé souvislosti s plněním povinností uložených mimořádným opatřením.</a:t>
            </a:r>
          </a:p>
          <a:p>
            <a:pPr algn="just"/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Vlastní záznamy o provedení testů u zaměstnanců mohou obsahovat pouze základní identifikační údaje zaměstnance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(jméno, příjmení, číslo pojištěnce), údaje o zdravotní pojišťovně zaměstnance, údaje o přesném čase provedení testu a výsledek testu na nákazu COVID-19</a:t>
            </a:r>
            <a:r>
              <a:rPr lang="cs-CZ" sz="1200" dirty="0"/>
              <a:t>. Stejné omezení rozsahu pouze na nezbytné osobní údaje platí i pro případné dokumenty prokazující výjimku z povinného testování daného zaměstnance (identifikační údaje zaměstnance, důvod výjimky z testování).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Doba uchování </a:t>
            </a:r>
            <a:r>
              <a:rPr lang="cs-CZ" sz="1200" dirty="0"/>
              <a:t>evidence provedených testů zaměstnanců nebyla v tomto opatření stanovena. Lze dovodit, že zaměstnavatelé mají povinnost vést evidenci provedených testů zaměstnanců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nejméně do zrušení mimořádného opatření </a:t>
            </a:r>
            <a:r>
              <a:rPr lang="cs-CZ" sz="1200" dirty="0"/>
              <a:t>k provádění povinného testování zaměstnanců a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k nezbytné kontrole zpracování plateb a nároků</a:t>
            </a:r>
            <a:r>
              <a:rPr lang="cs-CZ" sz="1200" dirty="0"/>
              <a:t>, které mohou v důsledku testování vzniknout. 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Zaměstnavatelé musejí zároveň zajistit, aby osobní údaje byly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zpracovávány s co nejvyšší ochranou soukromí</a:t>
            </a:r>
            <a:r>
              <a:rPr lang="cs-CZ" sz="1200" dirty="0"/>
              <a:t>, tedy aby standardně nebyly zpřístupněny neomezenému počtu osob. Samotná evidence provedených testů zaměstnanců musí být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náležitě zabezpečena </a:t>
            </a:r>
            <a:r>
              <a:rPr lang="cs-CZ" sz="1200" dirty="0"/>
              <a:t>a přístup k ní by měly mít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pouze osoby pověřené plněním úkolů k dodržování mimořádného opatření</a:t>
            </a:r>
            <a:r>
              <a:rPr lang="cs-CZ" sz="1200" dirty="0"/>
              <a:t>. Každý ze zaměstnavatelů musí přihlédnout ke svým organizačním a technickým dispozicím, aby evidenci provedených testů řádně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zabezpečil před možnou ztrátou nebo </a:t>
            </a:r>
            <a:r>
              <a:rPr lang="cs-CZ" sz="1200" dirty="0"/>
              <a:t>zpřístupněním neoprávněným osobám (například řízení přístupu do vyčleněných prostor, řízení přístupu k datům, určení osob zpracovávajících osobní údaje, poučení osob zpracovávající osobní údaje o práci s daty).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Upozornit je třeba i na povinnost poskytnout zaměstnancům, v rámci informace o druhu a povaze testů a o zvoleném způsobu testování, také konkrétní informace o zpracování osobních údajů za účelem testování, mimo jiné o právním základu tohoto zpracování, případném předání údajů orgánům ochrany veřejného zdraví jako příjemcům a době uložení údajů</a:t>
            </a:r>
            <a:r>
              <a:rPr lang="cs-CZ" sz="1200" dirty="0"/>
              <a:t>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Záznamy o zpracování osobních údajů zaměstnanců za účelem testování jsou vedeny jako součásti záznamů o činnostech zpracování podle článku 30 obecného nařízení.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569491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DB85854-23B8-4067-A1A1-207BDBD46394}"/>
              </a:ext>
            </a:extLst>
          </p:cNvPr>
          <p:cNvSpPr txBox="1"/>
          <p:nvPr/>
        </p:nvSpPr>
        <p:spPr>
          <a:xfrm>
            <a:off x="138224" y="1021914"/>
            <a:ext cx="104973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Indikaci konfirmačního RT-PCR testu </a:t>
            </a:r>
            <a:r>
              <a:rPr lang="cs-CZ" dirty="0"/>
              <a:t>může dle Organizační opatření VZP ČR č. 2/2021 v souvislosti s onemocněním COVID-19 způsobeným virem SARS-CoV-2 provést: </a:t>
            </a:r>
          </a:p>
          <a:p>
            <a:pPr algn="just"/>
            <a:r>
              <a:rPr lang="cs-CZ" dirty="0"/>
              <a:t>1) Všeobecný praktický lékař;</a:t>
            </a:r>
          </a:p>
          <a:p>
            <a:pPr algn="just"/>
            <a:r>
              <a:rPr lang="cs-CZ" dirty="0"/>
              <a:t>2) Praktický lékař pro děti a dorost;</a:t>
            </a:r>
          </a:p>
          <a:p>
            <a:pPr algn="just"/>
            <a:r>
              <a:rPr lang="cs-CZ" dirty="0"/>
              <a:t>3) Ošetřující lékař akutní lůžkové péče;</a:t>
            </a:r>
          </a:p>
          <a:p>
            <a:pPr algn="just"/>
            <a:r>
              <a:rPr lang="cs-CZ" dirty="0"/>
              <a:t>4) Ambulantní lékař vybraných odborností; </a:t>
            </a:r>
          </a:p>
          <a:p>
            <a:pPr algn="just"/>
            <a:r>
              <a:rPr lang="cs-CZ" dirty="0"/>
              <a:t>5) Krajská hygienická stanice; </a:t>
            </a:r>
          </a:p>
          <a:p>
            <a:pPr algn="just"/>
            <a:r>
              <a:rPr lang="cs-CZ" dirty="0"/>
              <a:t>6) Pracoviště odbornosti 958 – Antigenní odběrové centrum (AOC).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2/2021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4/2021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3347190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-reporting-20200715" id="{379A0E5D-63B7-482A-BD5E-A4CD691F8FBC}" vid="{74C76523-B6A0-4B86-942B-0A5EF321F49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covid-reporting-20200715</Template>
  <TotalTime>48870</TotalTime>
  <Words>2414</Words>
  <Application>Microsoft Office PowerPoint</Application>
  <PresentationFormat>Širokoúhlá obrazovka</PresentationFormat>
  <Paragraphs>273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Segoe UI</vt:lpstr>
      <vt:lpstr>Motiv Office</vt:lpstr>
      <vt:lpstr>Prezentace aplikace PowerPoint</vt:lpstr>
      <vt:lpstr>Prezentace aplikace PowerPoint</vt:lpstr>
      <vt:lpstr>TESTOVÁNÍ VE FIRMÁCH – mimořádná opatření</vt:lpstr>
      <vt:lpstr>TESTOVÁNÍ VE FIRMÁCH – organizační opatření VZP č. 6/2021</vt:lpstr>
      <vt:lpstr>TESTOVÁNÍ VE FIRMÁCH – organizační opatření VZP č. 6/2021</vt:lpstr>
      <vt:lpstr>TESTOVÁNÍ VE FIRMÁCH – organizační opatření VZP č. 6/2021</vt:lpstr>
      <vt:lpstr>TESTOVÁNÍ VE FIRMÁCH – SAMOTESTOVÁNÍ</vt:lpstr>
      <vt:lpstr>TESTOVÁNÍ VE FIRMÁCH – VÝKLAD ÚOOÚ</vt:lpstr>
      <vt:lpstr>ORGANIZAČNÍ POKYNY K TESTOVÁNÍ POSKYTOVATELEM</vt:lpstr>
      <vt:lpstr>TESTOVÁNÍ VE FIRMÁCH – POSKYTOVATELÉ ZDR. PÉČE</vt:lpstr>
      <vt:lpstr>TESTOVÁNÍ VE FIRMÁCH – POSKYTOVATELÉ ZDR. PÉČE</vt:lpstr>
      <vt:lpstr>ORGANIZAČNÍ POKYNY K TESTOVÁNÍ POSKYTOVATELEM</vt:lpstr>
      <vt:lpstr>ORGANIZAČNÍ POKYNY PRO NAKLÁDÁNÍ S ODPADEM – zdravotnické zařízení</vt:lpstr>
      <vt:lpstr>ORGANIZAČNÍ POKYNY PRO NAKLÁDÁNÍ S ODPADEM – samotestovací sady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Mužík Jan RNDr. Ph.D.</dc:creator>
  <cp:lastModifiedBy>Daniela Dostálová</cp:lastModifiedBy>
  <cp:revision>3322</cp:revision>
  <cp:lastPrinted>2020-11-30T09:37:55Z</cp:lastPrinted>
  <dcterms:created xsi:type="dcterms:W3CDTF">2020-07-15T10:33:32Z</dcterms:created>
  <dcterms:modified xsi:type="dcterms:W3CDTF">2021-03-10T13:23:29Z</dcterms:modified>
</cp:coreProperties>
</file>